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9" r:id="rId2"/>
    <p:sldId id="258" r:id="rId3"/>
    <p:sldId id="260" r:id="rId4"/>
    <p:sldId id="261" r:id="rId5"/>
    <p:sldId id="262" r:id="rId6"/>
    <p:sldId id="264" r:id="rId7"/>
    <p:sldId id="284" r:id="rId8"/>
    <p:sldId id="266" r:id="rId9"/>
    <p:sldId id="267" r:id="rId10"/>
    <p:sldId id="285" r:id="rId11"/>
    <p:sldId id="268" r:id="rId12"/>
    <p:sldId id="269" r:id="rId13"/>
    <p:sldId id="278" r:id="rId14"/>
    <p:sldId id="279" r:id="rId15"/>
    <p:sldId id="280" r:id="rId16"/>
    <p:sldId id="281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8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DEDB5-FCFD-45EC-99BC-9106EC6C425B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094A66-9D24-4878-B0F3-F3FA03EA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83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979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0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4A66-9D24-4878-B0F3-F3FA03EA535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8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5" t="30268" r="27084" b="20281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0" y="18864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СЕМИНАР-ПРАКТИКУМ </a:t>
            </a:r>
            <a:endParaRPr lang="ru-RU" sz="2400" dirty="0" smtClean="0">
              <a:solidFill>
                <a:schemeClr val="accent6">
                  <a:lumMod val="40000"/>
                  <a:lumOff val="6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dirty="0">
              <a:solidFill>
                <a:schemeClr val="accent6">
                  <a:lumMod val="40000"/>
                  <a:lumOff val="6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2420888"/>
            <a:ext cx="8496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ПРОФИЛАКТИКА 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УРЕГУЛИРОВАНИЕ </a:t>
            </a:r>
            <a:endParaRPr lang="ru-RU" sz="28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КОНФЛИКТНЫХ 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СИТУАЦИЙ </a:t>
            </a:r>
            <a:endParaRPr lang="ru-RU" sz="28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ОБЩЕНИИ </a:t>
            </a:r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РОДИТЕЛЯМИ И </a:t>
            </a:r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Impact" panose="020B080603090205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УЧАЩИМИСЯ</a:t>
            </a:r>
            <a:endParaRPr lang="ru-RU" sz="2800" dirty="0">
              <a:solidFill>
                <a:schemeClr val="accent1">
                  <a:lumMod val="20000"/>
                  <a:lumOff val="80000"/>
                </a:schemeClr>
              </a:solidFill>
              <a:latin typeface="Impact" panose="020B080603090205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6" name="Picture 4" descr="C:\Users\User\Desktop\123286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67" y="4365104"/>
            <a:ext cx="2529533" cy="252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15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980728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ГРУППОВЫЕ КЕЙСЫ: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 smtClean="0"/>
              <a:t>Кейс 1</a:t>
            </a:r>
            <a:r>
              <a:rPr lang="ru-RU" sz="2400" dirty="0"/>
              <a:t>. </a:t>
            </a:r>
            <a:r>
              <a:rPr lang="ru-RU" sz="2400" i="1" dirty="0" smtClean="0"/>
              <a:t>Ученик </a:t>
            </a:r>
            <a:r>
              <a:rPr lang="ru-RU" sz="2400" i="1" dirty="0"/>
              <a:t>на  занятии демонстративно вас игнорирует, ведёт себя неуважительно, смеётся с одноклассниками. Вы чувствуете, что начинаете </a:t>
            </a:r>
            <a:r>
              <a:rPr lang="ru-RU" sz="2400" i="1" dirty="0" smtClean="0"/>
              <a:t>злиться.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 smtClean="0"/>
              <a:t>Кейс 2</a:t>
            </a:r>
            <a:r>
              <a:rPr lang="ru-RU" sz="2400" dirty="0"/>
              <a:t>. </a:t>
            </a:r>
            <a:r>
              <a:rPr lang="ru-RU" sz="2400" i="1" dirty="0" smtClean="0"/>
              <a:t>Родитель </a:t>
            </a:r>
            <a:r>
              <a:rPr lang="ru-RU" sz="2400" i="1" dirty="0"/>
              <a:t>в родительском чате обвиняет вас в некомпетентности ( </a:t>
            </a:r>
            <a:r>
              <a:rPr lang="ru-RU" sz="2400" i="1" dirty="0" smtClean="0"/>
              <a:t>«вы </a:t>
            </a:r>
            <a:r>
              <a:rPr lang="ru-RU" sz="2400" i="1" dirty="0"/>
              <a:t>не  заинтересовать </a:t>
            </a:r>
            <a:r>
              <a:rPr lang="ru-RU" sz="2400" i="1" dirty="0" smtClean="0"/>
              <a:t>детей», </a:t>
            </a:r>
            <a:r>
              <a:rPr lang="ru-RU" sz="2400" i="1" dirty="0"/>
              <a:t>«не можете найти общий язык с детьми»). Другие родители </a:t>
            </a:r>
            <a:r>
              <a:rPr lang="ru-RU" sz="2400" i="1" dirty="0" smtClean="0"/>
              <a:t>молчат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400" b="1" dirty="0" smtClean="0"/>
              <a:t>Кейс 3.</a:t>
            </a:r>
            <a:r>
              <a:rPr lang="ru-RU" sz="2400" dirty="0" smtClean="0"/>
              <a:t> </a:t>
            </a:r>
            <a:r>
              <a:rPr lang="ru-RU" sz="2400" i="1" dirty="0" smtClean="0"/>
              <a:t>Родитель </a:t>
            </a:r>
            <a:r>
              <a:rPr lang="ru-RU" sz="2400" i="1" dirty="0"/>
              <a:t>пришёл на беседу с вами без свидетелей и начинает кричать, что вы </a:t>
            </a:r>
            <a:r>
              <a:rPr lang="ru-RU" sz="2400" i="1" dirty="0" smtClean="0"/>
              <a:t>«травмируете психику» </a:t>
            </a:r>
            <a:r>
              <a:rPr lang="ru-RU" sz="2400" i="1" dirty="0"/>
              <a:t>его </a:t>
            </a:r>
            <a:r>
              <a:rPr lang="ru-RU" sz="2400" i="1" dirty="0" smtClean="0"/>
              <a:t>ребёнка.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8223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70485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</a:rPr>
              <a:t>ОБЩИЙ АЛГОРИТМ ПРИ ЛЮБОМ КОНФЛИКТЕ:</a:t>
            </a:r>
            <a:endParaRPr lang="ru-RU" sz="2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2200" b="1" dirty="0" smtClean="0"/>
              <a:t>1</a:t>
            </a:r>
            <a:r>
              <a:rPr lang="ru-RU" sz="2200" b="1" dirty="0"/>
              <a:t>. Стоп-кран: </a:t>
            </a:r>
            <a:r>
              <a:rPr lang="ru-RU" sz="2200" dirty="0"/>
              <a:t>не отвечать сразу (особенно в мессенджерах). Выдержать паузу минимум 1 час.</a:t>
            </a:r>
          </a:p>
          <a:p>
            <a:pPr algn="just"/>
            <a:r>
              <a:rPr lang="ru-RU" sz="2200" b="1" dirty="0"/>
              <a:t>2. Фиксация: </a:t>
            </a:r>
            <a:r>
              <a:rPr lang="ru-RU" sz="2200" dirty="0"/>
              <a:t>записать дату, время, суть конфликта, свидетелей.</a:t>
            </a:r>
          </a:p>
          <a:p>
            <a:pPr algn="just"/>
            <a:r>
              <a:rPr lang="ru-RU" sz="2200" b="1" dirty="0"/>
              <a:t>3. Информирование</a:t>
            </a:r>
            <a:r>
              <a:rPr lang="ru-RU" sz="2200" dirty="0"/>
              <a:t>: сообщить завучу или директору (в тот же день).</a:t>
            </a:r>
          </a:p>
          <a:p>
            <a:pPr algn="just"/>
            <a:r>
              <a:rPr lang="ru-RU" sz="2200" b="1" dirty="0"/>
              <a:t>4. Перевод в официальную плоскость: </a:t>
            </a:r>
            <a:r>
              <a:rPr lang="ru-RU" sz="2200" dirty="0"/>
              <a:t>любое общение с агрессивным родителем — только с администрацией.</a:t>
            </a:r>
          </a:p>
          <a:p>
            <a:pPr algn="just"/>
            <a:r>
              <a:rPr lang="ru-RU" sz="2200" b="1" dirty="0"/>
              <a:t>5. Самозащита</a:t>
            </a:r>
            <a:r>
              <a:rPr lang="ru-RU" sz="2200" dirty="0"/>
              <a:t>: если есть угрозы — сохранять </a:t>
            </a:r>
            <a:r>
              <a:rPr lang="ru-RU" sz="2200" dirty="0" err="1"/>
              <a:t>скрины</a:t>
            </a:r>
            <a:r>
              <a:rPr lang="ru-RU" sz="2200" dirty="0"/>
              <a:t>, писать заявление на имя директора.</a:t>
            </a:r>
          </a:p>
          <a:p>
            <a:pPr algn="just"/>
            <a:r>
              <a:rPr lang="ru-RU" sz="2200" b="1" dirty="0"/>
              <a:t>Табу:</a:t>
            </a:r>
            <a:r>
              <a:rPr lang="ru-RU" sz="2200" dirty="0"/>
              <a:t> не оправдываться, не извиняться за то, в чём вы не виноваты, не вступать в перепалку, не публиковать ничего в чатах без согласования с </a:t>
            </a:r>
            <a:r>
              <a:rPr lang="ru-RU" sz="2200" dirty="0" smtClean="0"/>
              <a:t>администрацией</a:t>
            </a:r>
            <a:r>
              <a:rPr lang="ru-RU" sz="2200" dirty="0"/>
              <a:t>.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0155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764704"/>
            <a:ext cx="806489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Запрещённые </a:t>
            </a:r>
            <a:r>
              <a:rPr lang="ru-RU" sz="2000" b="1" dirty="0"/>
              <a:t>формулировки (даже в шутку):</a:t>
            </a:r>
            <a:endParaRPr lang="ru-RU" sz="2000" dirty="0"/>
          </a:p>
          <a:p>
            <a:r>
              <a:rPr lang="ru-RU" sz="2000" dirty="0"/>
              <a:t>· “Ты мне надоел”, “Вы меня достали”.</a:t>
            </a:r>
          </a:p>
          <a:p>
            <a:r>
              <a:rPr lang="ru-RU" sz="2000" dirty="0"/>
              <a:t>· “Я рад(а), что ты уходишь / переводишься / не будешь ходить”.</a:t>
            </a:r>
          </a:p>
          <a:p>
            <a:r>
              <a:rPr lang="ru-RU" sz="2000" dirty="0"/>
              <a:t>· “С тобой невозможно работать”, “Ты невоспитанный”.</a:t>
            </a:r>
          </a:p>
          <a:p>
            <a:r>
              <a:rPr lang="ru-RU" sz="2000" dirty="0"/>
              <a:t>· Любые оценочные суждения о личности ребёнка (лень, глупость, хамство).</a:t>
            </a:r>
          </a:p>
          <a:p>
            <a:r>
              <a:rPr lang="ru-RU" sz="2000" dirty="0"/>
              <a:t>· Угрозы (“выгоню из кружка»,  “вызову полицию”— если это не соответствует реальным полномочиям).</a:t>
            </a:r>
          </a:p>
          <a:p>
            <a:r>
              <a:rPr lang="ru-RU" sz="2000" b="1" dirty="0"/>
              <a:t>Что можно и нужно  писать:</a:t>
            </a:r>
            <a:endParaRPr lang="ru-RU" sz="2000" dirty="0"/>
          </a:p>
          <a:p>
            <a:r>
              <a:rPr lang="ru-RU" sz="2000" dirty="0"/>
              <a:t>· Факты: </a:t>
            </a:r>
            <a:r>
              <a:rPr lang="ru-RU" sz="2000" i="1" dirty="0"/>
              <a:t>“На занятии 15.04 ты разговаривал, на замечание не отреагировал. Прошу удалить некорректный смайлик”.</a:t>
            </a:r>
          </a:p>
          <a:p>
            <a:r>
              <a:rPr lang="ru-RU" sz="2000" dirty="0"/>
              <a:t>· Ссылки на правила: </a:t>
            </a:r>
            <a:r>
              <a:rPr lang="ru-RU" sz="2000" i="1" dirty="0"/>
              <a:t>“Согласно уставу …, учащийся обязан соблюдать дисциплину”.</a:t>
            </a:r>
          </a:p>
          <a:p>
            <a:r>
              <a:rPr lang="ru-RU" sz="2000" dirty="0"/>
              <a:t>· Приглашения: “</a:t>
            </a:r>
            <a:r>
              <a:rPr lang="ru-RU" sz="2000" i="1" dirty="0"/>
              <a:t>Приглашаю вас на беседу к завучу в пятницу в 14:00”.</a:t>
            </a:r>
          </a:p>
          <a:p>
            <a:pPr algn="ctr"/>
            <a:r>
              <a:rPr lang="ru-RU" sz="2000" b="1" dirty="0"/>
              <a:t>Помните: если вы не уверены, можно ли написать фразу —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/>
              <a:t>пишите. Лучше позвоните завучу и спросите.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66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764704"/>
            <a:ext cx="80648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ПРАКТИЧЕСКОЕ УПРАЖНЕНИЕ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 «ТРАНСФОРМИРУЕМ ОПАСНУЮ ФРАЗУ»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b="1" dirty="0" smtClean="0"/>
              <a:t>    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Опасная </a:t>
            </a:r>
            <a:r>
              <a:rPr lang="ru-RU" sz="2400" b="1" dirty="0"/>
              <a:t>фраза // Безопасный вариант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«Вы меня достали своим хамством» //</a:t>
            </a:r>
            <a:r>
              <a:rPr lang="ru-RU" sz="2400" b="1" i="1" dirty="0"/>
              <a:t> «Ваше поведение нарушает правила внутреннего распорядка. Делаю замечание».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«Я рада, что ты уходишь из моей группы» </a:t>
            </a:r>
            <a:r>
              <a:rPr lang="ru-RU" sz="2400" dirty="0"/>
              <a:t>//  </a:t>
            </a:r>
            <a:r>
              <a:rPr lang="ru-RU" sz="2400" b="1" i="1" dirty="0"/>
              <a:t>«Если вы решите перевестись, я уважаю этот выбор, но прошу соблюдать </a:t>
            </a:r>
            <a:r>
              <a:rPr lang="ru-RU" sz="2400" b="1" i="1" dirty="0" smtClean="0"/>
              <a:t>дисциплину до </a:t>
            </a:r>
            <a:r>
              <a:rPr lang="ru-RU" sz="2400" b="1" i="1" dirty="0"/>
              <a:t>перевода».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«Ты ничего не знаешь, зачем пришёл на занятия» </a:t>
            </a:r>
            <a:r>
              <a:rPr lang="ru-RU" sz="2400" dirty="0"/>
              <a:t>// </a:t>
            </a:r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</a:t>
            </a:r>
            <a:r>
              <a:rPr lang="ru-RU" sz="2400" b="1" i="1" dirty="0" smtClean="0"/>
              <a:t>«</a:t>
            </a:r>
            <a:r>
              <a:rPr lang="ru-RU" sz="2400" b="1" i="1" dirty="0"/>
              <a:t>У вас есть пробелы по теме. Приходите на </a:t>
            </a:r>
            <a:endParaRPr lang="ru-RU" sz="2400" b="1" i="1" dirty="0" smtClean="0"/>
          </a:p>
          <a:p>
            <a:r>
              <a:rPr lang="ru-RU" sz="2400" b="1" i="1" dirty="0"/>
              <a:t> </a:t>
            </a:r>
            <a:r>
              <a:rPr lang="ru-RU" sz="2400" b="1" i="1" dirty="0" smtClean="0"/>
              <a:t>    консультацию в </a:t>
            </a:r>
            <a:r>
              <a:rPr lang="ru-RU" sz="2400" b="1" i="1" dirty="0"/>
              <a:t>четверг».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764704"/>
            <a:ext cx="8208912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СОВЕТЫ: КАК ВЕСТИ СЕБЯ В КОНФЛИКТЕ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300" b="1" dirty="0" smtClean="0"/>
              <a:t>Не </a:t>
            </a:r>
            <a:r>
              <a:rPr lang="ru-RU" sz="2300" b="1" dirty="0"/>
              <a:t>повышайте голос. Держите </a:t>
            </a:r>
            <a:r>
              <a:rPr lang="ru-RU" sz="2300" b="1" dirty="0" smtClean="0"/>
              <a:t>границы.</a:t>
            </a:r>
            <a:endParaRPr lang="ru-RU" sz="2300" dirty="0"/>
          </a:p>
          <a:p>
            <a:pPr lvl="0"/>
            <a:r>
              <a:rPr lang="ru-RU" sz="2300" dirty="0" smtClean="0"/>
              <a:t>Не </a:t>
            </a:r>
            <a:r>
              <a:rPr lang="ru-RU" sz="2300" dirty="0"/>
              <a:t>стоит говорить: «</a:t>
            </a:r>
            <a:r>
              <a:rPr lang="ru-RU" sz="2300" i="1" dirty="0"/>
              <a:t>Не повышайте на меня голос</a:t>
            </a:r>
            <a:r>
              <a:rPr lang="ru-RU" sz="2300" i="1" dirty="0" smtClean="0"/>
              <a:t>!» </a:t>
            </a:r>
            <a:r>
              <a:rPr lang="ru-RU" sz="2300" dirty="0" smtClean="0"/>
              <a:t> Можно сказать</a:t>
            </a:r>
            <a:r>
              <a:rPr lang="ru-RU" sz="2300" dirty="0"/>
              <a:t>: «</a:t>
            </a:r>
            <a:r>
              <a:rPr lang="ru-RU" sz="2300" i="1" dirty="0"/>
              <a:t>Я готова продолжить обсуждение, </a:t>
            </a:r>
            <a:r>
              <a:rPr lang="ru-RU" sz="2300" i="1" dirty="0" smtClean="0"/>
              <a:t>когда </a:t>
            </a:r>
            <a:r>
              <a:rPr lang="ru-RU" sz="2300" i="1" dirty="0"/>
              <a:t>сможем говорить спокойно</a:t>
            </a:r>
            <a:r>
              <a:rPr lang="ru-RU" sz="2300" dirty="0"/>
              <a:t>». </a:t>
            </a:r>
            <a:r>
              <a:rPr lang="ru-RU" sz="2300" dirty="0" smtClean="0"/>
              <a:t>Держите ситуацию </a:t>
            </a:r>
            <a:r>
              <a:rPr lang="ru-RU" sz="2300" dirty="0"/>
              <a:t>в рамках: «</a:t>
            </a:r>
            <a:r>
              <a:rPr lang="ru-RU" sz="2300" i="1" dirty="0"/>
              <a:t>Я понимаю, что </a:t>
            </a:r>
            <a:r>
              <a:rPr lang="ru-RU" sz="2300" i="1" dirty="0" smtClean="0"/>
              <a:t>вы переживаете</a:t>
            </a:r>
            <a:r>
              <a:rPr lang="ru-RU" sz="2300" i="1" dirty="0"/>
              <a:t>. Давайте разберемся в ситуации и </a:t>
            </a:r>
            <a:r>
              <a:rPr lang="ru-RU" sz="2300" i="1" dirty="0" smtClean="0"/>
              <a:t> вместе </a:t>
            </a:r>
            <a:r>
              <a:rPr lang="ru-RU" sz="2300" i="1" dirty="0"/>
              <a:t>придумаем решение</a:t>
            </a:r>
            <a:r>
              <a:rPr lang="ru-RU" sz="2300" i="1" dirty="0" smtClean="0"/>
              <a:t>».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300" b="1" dirty="0" smtClean="0"/>
              <a:t>Слушайте </a:t>
            </a:r>
            <a:r>
              <a:rPr lang="ru-RU" sz="2300" b="1" dirty="0"/>
              <a:t>и старайтесь понять другую сторону конфликта</a:t>
            </a:r>
            <a:r>
              <a:rPr lang="ru-RU" sz="2300" b="1" dirty="0" smtClean="0"/>
              <a:t>.</a:t>
            </a:r>
            <a:r>
              <a:rPr lang="ru-RU" sz="2300" dirty="0" smtClean="0"/>
              <a:t> Переформулируйте </a:t>
            </a:r>
            <a:r>
              <a:rPr lang="ru-RU" sz="2300" dirty="0"/>
              <a:t>проблему.</a:t>
            </a:r>
            <a:r>
              <a:rPr lang="ru-RU" sz="2300" b="1" dirty="0"/>
              <a:t> </a:t>
            </a:r>
            <a:r>
              <a:rPr lang="ru-RU" sz="2300" dirty="0" smtClean="0"/>
              <a:t>На недовольство родителей </a:t>
            </a:r>
            <a:r>
              <a:rPr lang="ru-RU" sz="2300" i="1" dirty="0" smtClean="0"/>
              <a:t>«Вы </a:t>
            </a:r>
            <a:r>
              <a:rPr lang="ru-RU" sz="2300" i="1" dirty="0"/>
              <a:t>не умеете объяснять, Даша ничего не понимает на ваших занятиях</a:t>
            </a:r>
            <a:r>
              <a:rPr lang="ru-RU" sz="2300" i="1" dirty="0" smtClean="0"/>
              <a:t>!»</a:t>
            </a:r>
            <a:r>
              <a:rPr lang="ru-RU" sz="2300" dirty="0"/>
              <a:t> </a:t>
            </a:r>
            <a:r>
              <a:rPr lang="ru-RU" sz="2300" dirty="0" smtClean="0"/>
              <a:t>можно </a:t>
            </a:r>
            <a:r>
              <a:rPr lang="ru-RU" sz="2300" dirty="0"/>
              <a:t>ответить: </a:t>
            </a:r>
            <a:r>
              <a:rPr lang="ru-RU" sz="2300" i="1" dirty="0"/>
              <a:t>«Правильно ли я услышала, что вы беспокоитесь из-за того, что Даше трудно разобраться с материалом</a:t>
            </a:r>
            <a:r>
              <a:rPr lang="ru-RU" sz="2300" i="1" dirty="0" smtClean="0"/>
              <a:t>?»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300" b="1" dirty="0"/>
              <a:t>Разговаривайте не свысока, а на равных.</a:t>
            </a:r>
            <a:r>
              <a:rPr lang="ru-RU" sz="2300" dirty="0"/>
              <a:t> </a:t>
            </a:r>
            <a:endParaRPr lang="ru-RU" sz="23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/>
          </a:p>
          <a:p>
            <a:pPr lvl="0"/>
            <a:endParaRPr lang="ru-RU" sz="2400" dirty="0" smtClean="0"/>
          </a:p>
          <a:p>
            <a:pPr lvl="0"/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9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692696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dirty="0"/>
              <a:t>Предлагайте решения, а не </a:t>
            </a:r>
            <a:r>
              <a:rPr lang="ru-RU" sz="2400" b="1" dirty="0" smtClean="0"/>
              <a:t>оправдания.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</a:t>
            </a:r>
            <a:r>
              <a:rPr lang="ru-RU" sz="2400" dirty="0" smtClean="0"/>
              <a:t>место </a:t>
            </a:r>
            <a:r>
              <a:rPr lang="ru-RU" sz="2400" i="1" dirty="0"/>
              <a:t>«Я не могу за всеми уследить»</a:t>
            </a:r>
            <a:r>
              <a:rPr lang="ru-RU" sz="2400" dirty="0"/>
              <a:t> лучше сказать: </a:t>
            </a:r>
            <a:r>
              <a:rPr lang="ru-RU" sz="2400" i="1" dirty="0"/>
              <a:t>«Давайте поступим так: я поговорю с детьми, а вы дома еще раз объясните сыну, что нельзя  так себя вести с педагогом».</a:t>
            </a:r>
            <a:endParaRPr lang="ru-RU" sz="24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dirty="0"/>
              <a:t> Делегируйте:</a:t>
            </a:r>
            <a:r>
              <a:rPr lang="ru-RU" sz="2400" dirty="0"/>
              <a:t> если родитель переходит на личности, </a:t>
            </a:r>
            <a:r>
              <a:rPr lang="ru-RU" sz="2400" dirty="0" smtClean="0"/>
              <a:t>говорите</a:t>
            </a:r>
            <a:r>
              <a:rPr lang="ru-RU" sz="2400" dirty="0"/>
              <a:t>: </a:t>
            </a:r>
            <a:r>
              <a:rPr lang="ru-RU" sz="2400" i="1" dirty="0"/>
              <a:t>“Я передаю ваш вопрос администрации, свяжитесь с завучем”.</a:t>
            </a:r>
            <a:endParaRPr lang="ru-RU" sz="24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dirty="0"/>
              <a:t>Делайте выводы по окончании спора. </a:t>
            </a:r>
            <a:r>
              <a:rPr lang="ru-RU" sz="2400" dirty="0"/>
              <a:t> </a:t>
            </a:r>
            <a:r>
              <a:rPr lang="ru-RU" sz="2400" b="1" dirty="0"/>
              <a:t>Закрепляйте договоренности.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В </a:t>
            </a:r>
            <a:r>
              <a:rPr lang="ru-RU" sz="2400" dirty="0"/>
              <a:t>конце встречи подведите </a:t>
            </a:r>
            <a:r>
              <a:rPr lang="ru-RU" sz="2400" dirty="0" smtClean="0"/>
              <a:t>итог: </a:t>
            </a:r>
            <a:r>
              <a:rPr lang="ru-RU" sz="2400" i="1" dirty="0" smtClean="0"/>
              <a:t>«Мы </a:t>
            </a:r>
            <a:r>
              <a:rPr lang="ru-RU" sz="2400" i="1" dirty="0"/>
              <a:t>договорились, что я проведу беседу с классом, а вы обсудите дома правила общения. Через неделю обсудим, что изменилось».</a:t>
            </a:r>
            <a:endParaRPr lang="ru-RU" sz="24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dirty="0"/>
              <a:t>Включайте  родителей  в жизнь группы.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19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777686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accent5">
                    <a:lumMod val="50000"/>
                  </a:schemeClr>
                </a:solidFill>
              </a:rPr>
              <a:t>ПРОФИЛАКТИКА КОНФЛИКТА</a:t>
            </a:r>
            <a:endParaRPr lang="ru-RU" sz="21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b="1" dirty="0" smtClean="0"/>
              <a:t>Техника </a:t>
            </a:r>
            <a:r>
              <a:rPr lang="ru-RU" sz="2100" b="1" dirty="0"/>
              <a:t>“Пустой </a:t>
            </a:r>
            <a:r>
              <a:rPr lang="ru-RU" sz="2100" b="1" dirty="0" smtClean="0"/>
              <a:t>стул”:</a:t>
            </a:r>
            <a:r>
              <a:rPr lang="ru-RU" sz="2100" dirty="0" smtClean="0"/>
              <a:t> мысленно посадите на пустой стул своего обидчика и скажите ему всё, что хотите — но не в реальности.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b="1" dirty="0" smtClean="0"/>
              <a:t>Правило 10 минут:</a:t>
            </a:r>
            <a:r>
              <a:rPr lang="ru-RU" sz="2100" dirty="0" smtClean="0"/>
              <a:t> если вы разозлились на занятии, переключитесь на самостоятельное задание, дайте себе и группе паузу.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dirty="0" smtClean="0"/>
              <a:t> </a:t>
            </a:r>
            <a:r>
              <a:rPr lang="ru-RU" sz="2100" b="1" dirty="0"/>
              <a:t>Физический якорь:</a:t>
            </a:r>
            <a:r>
              <a:rPr lang="ru-RU" sz="2100" dirty="0"/>
              <a:t> сожмите пальцы в кулак, глубоко вдохните — это сигнал “стоп, я </a:t>
            </a:r>
            <a:r>
              <a:rPr lang="ru-RU" sz="2100" dirty="0" err="1"/>
              <a:t>эмоционирую</a:t>
            </a:r>
            <a:r>
              <a:rPr lang="ru-RU" sz="2100" dirty="0" smtClean="0"/>
              <a:t>”.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b="1" dirty="0" smtClean="0"/>
              <a:t>Если </a:t>
            </a:r>
            <a:r>
              <a:rPr lang="ru-RU" sz="2100" b="1" dirty="0"/>
              <a:t>родитель кричит, отвечайте тише.</a:t>
            </a:r>
            <a:r>
              <a:rPr lang="ru-RU" sz="2100" dirty="0"/>
              <a:t>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b="1" dirty="0" smtClean="0"/>
              <a:t>Дайте </a:t>
            </a:r>
            <a:r>
              <a:rPr lang="ru-RU" sz="2100" b="1" dirty="0"/>
              <a:t>родителю выговориться</a:t>
            </a:r>
            <a:r>
              <a:rPr lang="ru-RU" sz="2100" dirty="0"/>
              <a:t>. </a:t>
            </a:r>
            <a:endParaRPr lang="ru-RU" sz="2100" dirty="0" smtClean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b="1" dirty="0" smtClean="0"/>
              <a:t>Не </a:t>
            </a:r>
            <a:r>
              <a:rPr lang="ru-RU" sz="2100" b="1" dirty="0"/>
              <a:t>носите работу домой:</a:t>
            </a:r>
            <a:r>
              <a:rPr lang="ru-RU" sz="2100" dirty="0"/>
              <a:t> после 18:00 не читайте родительские чаты, поставьте уведомления на беззвучный </a:t>
            </a:r>
            <a:r>
              <a:rPr lang="ru-RU" sz="2100" dirty="0" smtClean="0"/>
              <a:t>режим.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2100" dirty="0"/>
              <a:t>Е</a:t>
            </a:r>
            <a:r>
              <a:rPr lang="ru-RU" sz="2100" dirty="0" smtClean="0"/>
              <a:t>сли </a:t>
            </a:r>
            <a:r>
              <a:rPr lang="ru-RU" sz="2100" dirty="0"/>
              <a:t>вы </a:t>
            </a:r>
            <a:r>
              <a:rPr lang="ru-RU" sz="2100" dirty="0" smtClean="0"/>
              <a:t> </a:t>
            </a:r>
            <a:r>
              <a:rPr lang="ru-RU" sz="2100" dirty="0"/>
              <a:t>стали слишком остро реагировать на учеников, появилась апатия или гнев — </a:t>
            </a:r>
            <a:r>
              <a:rPr lang="ru-RU" sz="2100" b="1" dirty="0"/>
              <a:t>обратитесь к психологу или психоневрологу.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9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836712"/>
            <a:ext cx="59550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</a:rPr>
              <a:t>ПОДВЕДЁМ ИТОГИ</a:t>
            </a:r>
          </a:p>
          <a:p>
            <a:r>
              <a:rPr lang="ru-RU" sz="2200" b="1" dirty="0" smtClean="0"/>
              <a:t>Вероятность </a:t>
            </a:r>
            <a:r>
              <a:rPr lang="ru-RU" sz="2200" b="1" dirty="0"/>
              <a:t>конфликта с родителем снижается, </a:t>
            </a:r>
            <a:r>
              <a:rPr lang="ru-RU" sz="2200" b="1" dirty="0" smtClean="0"/>
              <a:t>если педагог: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200" dirty="0" smtClean="0"/>
              <a:t>проявляет </a:t>
            </a:r>
            <a:r>
              <a:rPr lang="ru-RU" sz="2200" dirty="0"/>
              <a:t>уважение к личности </a:t>
            </a:r>
            <a:r>
              <a:rPr lang="ru-RU" sz="2200" dirty="0" smtClean="0"/>
              <a:t>ученика</a:t>
            </a:r>
          </a:p>
          <a:p>
            <a:r>
              <a:rPr lang="ru-RU" sz="2200" dirty="0"/>
              <a:t> </a:t>
            </a:r>
            <a:r>
              <a:rPr lang="ru-RU" sz="2200" dirty="0" smtClean="0"/>
              <a:t>   </a:t>
            </a:r>
            <a:r>
              <a:rPr lang="ru-RU" sz="2200" dirty="0"/>
              <a:t>и его мнению, даже если оно </a:t>
            </a:r>
            <a:r>
              <a:rPr lang="ru-RU" sz="2200" dirty="0" smtClean="0"/>
              <a:t>противоречит</a:t>
            </a:r>
          </a:p>
          <a:p>
            <a:r>
              <a:rPr lang="ru-RU" sz="2200" dirty="0"/>
              <a:t> </a:t>
            </a:r>
            <a:r>
              <a:rPr lang="ru-RU" sz="2200" dirty="0" smtClean="0"/>
              <a:t>   </a:t>
            </a:r>
            <a:r>
              <a:rPr lang="ru-RU" sz="2200" dirty="0"/>
              <a:t>его </a:t>
            </a:r>
            <a:r>
              <a:rPr lang="ru-RU" sz="2200" dirty="0" smtClean="0"/>
              <a:t>собственному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200" dirty="0" smtClean="0"/>
              <a:t>не </a:t>
            </a:r>
            <a:r>
              <a:rPr lang="ru-RU" sz="2200" dirty="0"/>
              <a:t>использует авторитарные методы </a:t>
            </a:r>
            <a:r>
              <a:rPr lang="ru-RU" sz="2200" dirty="0" smtClean="0"/>
              <a:t>воспитания, </a:t>
            </a:r>
            <a:r>
              <a:rPr lang="ru-RU" sz="2200" dirty="0" smtClean="0"/>
              <a:t>а </a:t>
            </a:r>
            <a:r>
              <a:rPr lang="ru-RU" sz="2200" dirty="0"/>
              <a:t>объясняет свою точку </a:t>
            </a:r>
            <a:r>
              <a:rPr lang="ru-RU" sz="2200" dirty="0" smtClean="0"/>
              <a:t>зрения</a:t>
            </a:r>
            <a:endParaRPr lang="ru-RU" sz="2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200" dirty="0" smtClean="0"/>
              <a:t>владеет </a:t>
            </a:r>
            <a:r>
              <a:rPr lang="ru-RU" sz="2200" dirty="0"/>
              <a:t>методиками снижения внутреннего </a:t>
            </a:r>
            <a:r>
              <a:rPr lang="ru-RU" sz="2200" dirty="0" smtClean="0"/>
              <a:t>напряжения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4653140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Ваша безопасность и психологическое здоровье так же важны,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как </a:t>
            </a:r>
            <a:r>
              <a:rPr lang="ru-RU" sz="2000" b="1" dirty="0"/>
              <a:t>и образовательный процесс</a:t>
            </a:r>
            <a:r>
              <a:rPr lang="ru-RU" sz="2000" b="1" dirty="0" smtClean="0"/>
              <a:t>.</a:t>
            </a:r>
            <a:endParaRPr lang="ru-RU" sz="2000" dirty="0"/>
          </a:p>
          <a:p>
            <a:pPr algn="ctr"/>
            <a:r>
              <a:rPr lang="ru-RU" sz="2000" b="1" dirty="0"/>
              <a:t>Конфликта </a:t>
            </a:r>
            <a:r>
              <a:rPr lang="ru-RU" sz="2000" b="1" dirty="0" smtClean="0"/>
              <a:t>нужно </a:t>
            </a:r>
            <a:r>
              <a:rPr lang="ru-RU" sz="2000" b="1" dirty="0"/>
              <a:t>не бояться, а управлять им</a:t>
            </a:r>
            <a:r>
              <a:rPr lang="ru-RU" sz="2000" b="1" dirty="0" smtClean="0"/>
              <a:t>.</a:t>
            </a:r>
            <a:endParaRPr lang="ru-RU" sz="2000" dirty="0"/>
          </a:p>
          <a:p>
            <a:pPr algn="ctr"/>
            <a:r>
              <a:rPr lang="ru-RU" sz="2000" b="1" dirty="0"/>
              <a:t>Берегите себя и своих коллег. Мы — одна команда</a:t>
            </a:r>
            <a:endParaRPr lang="ru-RU" sz="2000" dirty="0"/>
          </a:p>
        </p:txBody>
      </p:sp>
      <p:pic>
        <p:nvPicPr>
          <p:cNvPr id="2050" name="Picture 2" descr="C:\Users\User\Desktop\851986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667" y="823257"/>
            <a:ext cx="1921667" cy="192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1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584" y="980728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Блиц-опрос: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i="1" dirty="0" smtClean="0"/>
              <a:t>В </a:t>
            </a:r>
            <a:r>
              <a:rPr lang="ru-RU" sz="2400" i="1" dirty="0"/>
              <a:t>последнее время кто-нибудь из вас  испытывал сильное раздражение от поведения ученика на занятии?</a:t>
            </a:r>
            <a:endParaRPr lang="ru-RU" sz="24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i="1" dirty="0"/>
              <a:t>Кто хотя бы раз хотел  высказать или написать родителю в чате «всё, что думает», но сдержался?</a:t>
            </a:r>
            <a:endParaRPr lang="ru-RU" sz="24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i="1" dirty="0"/>
              <a:t>Кто из вас в последнее время  сталкивался с ситуацией, когда родитель был недоволен замечанием?</a:t>
            </a:r>
            <a:endParaRPr lang="ru-RU" sz="24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i="1" dirty="0"/>
              <a:t>Кто-нибудь из вас  сожалел о том, что сказал или написал в пылу спора?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3824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124744"/>
            <a:ext cx="3384376" cy="258532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Со </a:t>
            </a:r>
            <a:r>
              <a:rPr lang="ru-RU" b="1" dirty="0"/>
              <a:t>стороны ученика:</a:t>
            </a: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/>
              <a:t>Психологические особенности ученика (</a:t>
            </a:r>
            <a:r>
              <a:rPr lang="ru-RU" dirty="0" err="1"/>
              <a:t>демонстративность</a:t>
            </a:r>
            <a:r>
              <a:rPr lang="ru-RU" dirty="0"/>
              <a:t>, </a:t>
            </a:r>
            <a:r>
              <a:rPr lang="ru-RU" dirty="0" smtClean="0"/>
              <a:t>импульсивность)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Ощущение </a:t>
            </a:r>
            <a:r>
              <a:rPr lang="ru-RU" dirty="0"/>
              <a:t>у ребёнка, </a:t>
            </a:r>
            <a:endParaRPr lang="ru-RU" dirty="0" smtClean="0"/>
          </a:p>
          <a:p>
            <a:pPr lvl="0"/>
            <a:r>
              <a:rPr lang="ru-RU" dirty="0"/>
              <a:t> </a:t>
            </a:r>
            <a:r>
              <a:rPr lang="ru-RU" dirty="0" smtClean="0"/>
              <a:t>    что </a:t>
            </a:r>
            <a:r>
              <a:rPr lang="ru-RU" dirty="0"/>
              <a:t>его недооценивают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/>
              <a:t>Тестирование границ: </a:t>
            </a:r>
            <a:endParaRPr lang="ru-RU" dirty="0" smtClean="0"/>
          </a:p>
          <a:p>
            <a:pPr lvl="0"/>
            <a:r>
              <a:rPr lang="ru-RU" dirty="0"/>
              <a:t> </a:t>
            </a:r>
            <a:r>
              <a:rPr lang="ru-RU" dirty="0" smtClean="0"/>
              <a:t>  “</a:t>
            </a:r>
            <a:r>
              <a:rPr lang="ru-RU" dirty="0"/>
              <a:t>А что мне за это будет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27984" y="1124744"/>
            <a:ext cx="3456384" cy="22868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Со стороны родителей:</a:t>
            </a:r>
            <a:endParaRPr lang="ru-RU" sz="20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dirty="0"/>
              <a:t>Завышенные ожидания от школы (образовательного </a:t>
            </a:r>
            <a:r>
              <a:rPr lang="ru-RU" sz="2000" dirty="0" smtClean="0"/>
              <a:t>учреждения)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Неспособность </a:t>
            </a:r>
            <a:r>
              <a:rPr lang="ru-RU" sz="2000" dirty="0"/>
              <a:t>родителя признать вину </a:t>
            </a:r>
            <a:r>
              <a:rPr lang="ru-RU" sz="2000" dirty="0" smtClean="0"/>
              <a:t>ребёнка</a:t>
            </a:r>
            <a:endParaRPr lang="ru-RU" sz="20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Эмоции </a:t>
            </a:r>
            <a:r>
              <a:rPr lang="ru-RU" sz="2000" dirty="0"/>
              <a:t>берут </a:t>
            </a:r>
            <a:r>
              <a:rPr lang="ru-RU" sz="2000" dirty="0" smtClean="0"/>
              <a:t>верх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3771623"/>
            <a:ext cx="5256584" cy="23083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Со стороны педагога:</a:t>
            </a:r>
            <a:endParaRPr lang="ru-RU" dirty="0"/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dirty="0"/>
              <a:t>Слишком высокие требования к </a:t>
            </a:r>
            <a:r>
              <a:rPr lang="ru-RU" dirty="0" smtClean="0"/>
              <a:t>ученику.</a:t>
            </a:r>
          </a:p>
          <a:p>
            <a:pPr lvl="0"/>
            <a:r>
              <a:rPr lang="ru-RU" dirty="0"/>
              <a:t> </a:t>
            </a:r>
            <a:r>
              <a:rPr lang="ru-RU" dirty="0" smtClean="0"/>
              <a:t>      Неспособность </a:t>
            </a:r>
            <a:r>
              <a:rPr lang="ru-RU" dirty="0"/>
              <a:t>педагога примириться </a:t>
            </a:r>
            <a:endParaRPr lang="ru-RU" dirty="0" smtClean="0"/>
          </a:p>
          <a:p>
            <a:pPr lvl="0"/>
            <a:r>
              <a:rPr lang="ru-RU" dirty="0" smtClean="0"/>
              <a:t>       с </a:t>
            </a:r>
            <a:r>
              <a:rPr lang="ru-RU" dirty="0"/>
              <a:t>недостатками </a:t>
            </a:r>
            <a:r>
              <a:rPr lang="ru-RU" dirty="0" smtClean="0"/>
              <a:t>ученика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dirty="0" smtClean="0"/>
              <a:t>Непостоянство </a:t>
            </a:r>
            <a:r>
              <a:rPr lang="ru-RU" dirty="0"/>
              <a:t>или отсутствие единства </a:t>
            </a:r>
            <a:endParaRPr lang="ru-RU" dirty="0" smtClean="0"/>
          </a:p>
          <a:p>
            <a:pPr lvl="0"/>
            <a:r>
              <a:rPr lang="ru-RU" dirty="0"/>
              <a:t> </a:t>
            </a:r>
            <a:r>
              <a:rPr lang="ru-RU" dirty="0" smtClean="0"/>
              <a:t>      в </a:t>
            </a:r>
            <a:r>
              <a:rPr lang="ru-RU" dirty="0"/>
              <a:t>требованиях </a:t>
            </a:r>
            <a:r>
              <a:rPr lang="ru-RU" dirty="0" smtClean="0"/>
              <a:t>педагога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dirty="0" smtClean="0"/>
              <a:t>Пренебрежительное </a:t>
            </a:r>
            <a:r>
              <a:rPr lang="ru-RU" dirty="0"/>
              <a:t>отношение к ученикам </a:t>
            </a:r>
            <a:endParaRPr lang="ru-RU" dirty="0" smtClean="0"/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dirty="0" smtClean="0"/>
              <a:t>Эмоции </a:t>
            </a:r>
            <a:r>
              <a:rPr lang="ru-RU" dirty="0"/>
              <a:t>берут </a:t>
            </a:r>
            <a:r>
              <a:rPr lang="ru-RU" dirty="0" smtClean="0"/>
              <a:t>верх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03848" y="76470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ПРИЧИНЫ КОНФЛИКТА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3771623"/>
            <a:ext cx="2160240" cy="175432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/>
              <a:t>Общая причина: </a:t>
            </a:r>
            <a:r>
              <a:rPr lang="ru-RU" dirty="0"/>
              <a:t>отсутствие навыков конструктивного </a:t>
            </a:r>
            <a:r>
              <a:rPr lang="ru-RU" dirty="0" smtClean="0"/>
              <a:t>взаимодействия</a:t>
            </a:r>
          </a:p>
          <a:p>
            <a:pPr algn="just"/>
            <a:r>
              <a:rPr lang="ru-RU" dirty="0" smtClean="0"/>
              <a:t>в  конфликтной ситуации.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764704"/>
            <a:ext cx="76328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ТИПИЧНЫЕ ОШИБКИ  ПЕДАГОГА В КОНФЛИКТЕ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b="1" dirty="0" smtClean="0"/>
              <a:t>1. Эмоциональное </a:t>
            </a:r>
            <a:r>
              <a:rPr lang="ru-RU" sz="2400" b="1" dirty="0"/>
              <a:t>заражение</a:t>
            </a:r>
            <a:r>
              <a:rPr lang="ru-RU" sz="2400" dirty="0"/>
              <a:t> — переход на крик, сарказм, личные оценки </a:t>
            </a:r>
            <a:r>
              <a:rPr lang="ru-RU" sz="2400" i="1" dirty="0"/>
              <a:t>(“вы </a:t>
            </a:r>
            <a:r>
              <a:rPr lang="ru-RU" sz="2400" i="1" dirty="0" err="1"/>
              <a:t>невоспитанны</a:t>
            </a:r>
            <a:r>
              <a:rPr lang="ru-RU" sz="2400" i="1" dirty="0"/>
              <a:t>”).</a:t>
            </a:r>
            <a:r>
              <a:rPr lang="ru-RU" sz="2400" b="1" i="1" dirty="0"/>
              <a:t> </a:t>
            </a:r>
            <a:endParaRPr lang="ru-RU" sz="2400" b="1" i="1" dirty="0" smtClean="0"/>
          </a:p>
          <a:p>
            <a:r>
              <a:rPr lang="ru-RU" sz="2400" b="1" dirty="0" smtClean="0"/>
              <a:t>2</a:t>
            </a:r>
            <a:r>
              <a:rPr lang="ru-RU" sz="2400" dirty="0" smtClean="0"/>
              <a:t>.  </a:t>
            </a:r>
            <a:r>
              <a:rPr lang="ru-RU" sz="2400" b="1" dirty="0"/>
              <a:t>Публичный разнос</a:t>
            </a:r>
            <a:r>
              <a:rPr lang="ru-RU" sz="2400" dirty="0"/>
              <a:t> — замечание при всём классе унижает ученика и провоцирует ответную агрессию.</a:t>
            </a:r>
          </a:p>
          <a:p>
            <a:r>
              <a:rPr lang="ru-RU" sz="2400" b="1" dirty="0"/>
              <a:t>3</a:t>
            </a:r>
            <a:r>
              <a:rPr lang="ru-RU" sz="2400" dirty="0"/>
              <a:t>. </a:t>
            </a:r>
            <a:r>
              <a:rPr lang="ru-RU" sz="2400" b="1" dirty="0"/>
              <a:t>Угрозы, которые нельзя реализовать</a:t>
            </a:r>
            <a:r>
              <a:rPr lang="ru-RU" sz="2400" dirty="0"/>
              <a:t> </a:t>
            </a:r>
            <a:r>
              <a:rPr lang="ru-RU" sz="2400" i="1" dirty="0"/>
              <a:t>(“вылетишь из группы, “не аттестую”).</a:t>
            </a:r>
          </a:p>
          <a:p>
            <a:r>
              <a:rPr lang="ru-RU" sz="2400" b="1" dirty="0"/>
              <a:t>4.</a:t>
            </a:r>
            <a:r>
              <a:rPr lang="ru-RU" sz="2400" dirty="0"/>
              <a:t> </a:t>
            </a:r>
            <a:r>
              <a:rPr lang="ru-RU" sz="2400" b="1" dirty="0"/>
              <a:t>Оставление конфликта внутри себя</a:t>
            </a:r>
            <a:r>
              <a:rPr lang="ru-RU" sz="2400" dirty="0"/>
              <a:t> — надежда, что “само рассосётся”.</a:t>
            </a:r>
          </a:p>
          <a:p>
            <a:pPr marL="342900" indent="-342900">
              <a:buAutoNum type="arabicPeriod" startAt="5"/>
            </a:pPr>
            <a:r>
              <a:rPr lang="ru-RU" sz="2400" b="1" dirty="0" smtClean="0"/>
              <a:t>Обвинение </a:t>
            </a:r>
            <a:r>
              <a:rPr lang="ru-RU" sz="2400" b="1" dirty="0"/>
              <a:t>ребёнка, снятие с себя ответственности. </a:t>
            </a:r>
            <a:endParaRPr lang="ru-RU" sz="2400" b="1" dirty="0" smtClean="0"/>
          </a:p>
          <a:p>
            <a:pPr marL="342900" indent="-342900">
              <a:buAutoNum type="arabicPeriod" startAt="5"/>
            </a:pPr>
            <a:r>
              <a:rPr lang="ru-RU" sz="2400" b="1" dirty="0" smtClean="0"/>
              <a:t>Переписка </a:t>
            </a:r>
            <a:r>
              <a:rPr lang="ru-RU" sz="2400" b="1" dirty="0"/>
              <a:t>в мессенджерах без свидетелей</a:t>
            </a:r>
            <a:r>
              <a:rPr lang="ru-RU" sz="2400" dirty="0"/>
              <a:t> — каждое слово становится </a:t>
            </a:r>
            <a:r>
              <a:rPr lang="ru-RU" sz="2400" dirty="0" smtClean="0"/>
              <a:t>доказательством.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301" y="827564"/>
            <a:ext cx="8280920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СИТУАЦИЯ</a:t>
            </a:r>
            <a:r>
              <a:rPr lang="ru-RU" sz="19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ru-RU" sz="1900" dirty="0"/>
              <a:t> </a:t>
            </a:r>
            <a:r>
              <a:rPr lang="ru-RU" sz="1900" i="1" dirty="0" smtClean="0"/>
              <a:t>Педагог </a:t>
            </a:r>
            <a:r>
              <a:rPr lang="ru-RU" sz="1900" i="1" dirty="0"/>
              <a:t>уже несколько месяцев сталкивается с систематическими нарушениями дисциплины со стороны обучающегося детского объединения: разговоры, смешки с издёвкой, игнорирование замечаний, невыполнение заданий.  </a:t>
            </a:r>
            <a:endParaRPr lang="ru-RU" sz="1900" i="1" dirty="0" smtClean="0"/>
          </a:p>
          <a:p>
            <a:pPr algn="just"/>
            <a:r>
              <a:rPr lang="ru-RU" sz="1900" i="1" dirty="0"/>
              <a:t>	</a:t>
            </a:r>
            <a:r>
              <a:rPr lang="ru-RU" sz="1900" i="1" dirty="0" smtClean="0"/>
              <a:t>Педагог </a:t>
            </a:r>
            <a:r>
              <a:rPr lang="ru-RU" sz="1900" i="1" dirty="0"/>
              <a:t>несколько месяцев </a:t>
            </a:r>
            <a:r>
              <a:rPr lang="ru-RU" sz="1900" i="1" dirty="0" smtClean="0"/>
              <a:t>терпел </a:t>
            </a:r>
            <a:r>
              <a:rPr lang="ru-RU" sz="1900" i="1" dirty="0"/>
              <a:t>поведение учащегося,  неоднократно </a:t>
            </a:r>
            <a:r>
              <a:rPr lang="ru-RU" sz="1900" i="1" dirty="0" smtClean="0"/>
              <a:t>делал </a:t>
            </a:r>
            <a:r>
              <a:rPr lang="ru-RU" sz="1900" i="1" dirty="0"/>
              <a:t>замечание, </a:t>
            </a:r>
            <a:r>
              <a:rPr lang="ru-RU" sz="1900" i="1" dirty="0" smtClean="0"/>
              <a:t>призывал </a:t>
            </a:r>
            <a:r>
              <a:rPr lang="ru-RU" sz="1900" i="1" dirty="0"/>
              <a:t>к порядку и взаимоуважению, но ничего не помогало.  </a:t>
            </a:r>
            <a:r>
              <a:rPr lang="ru-RU" sz="1900" i="1" dirty="0" smtClean="0"/>
              <a:t>К </a:t>
            </a:r>
            <a:r>
              <a:rPr lang="ru-RU" sz="1900" i="1" dirty="0"/>
              <a:t>маме учащегося педагог не </a:t>
            </a:r>
            <a:r>
              <a:rPr lang="ru-RU" sz="1900" i="1" dirty="0" smtClean="0"/>
              <a:t>хотел </a:t>
            </a:r>
            <a:r>
              <a:rPr lang="ru-RU" sz="1900" i="1" dirty="0"/>
              <a:t>обращаться, так как </a:t>
            </a:r>
            <a:r>
              <a:rPr lang="ru-RU" sz="1900" i="1" dirty="0" smtClean="0"/>
              <a:t>знал, </a:t>
            </a:r>
            <a:r>
              <a:rPr lang="ru-RU" sz="1900" i="1" dirty="0"/>
              <a:t>что мама много работает и у неё нет времени заниматься с ребёнком, семья проживает отдельно от отца (в разводе). </a:t>
            </a:r>
            <a:endParaRPr lang="ru-RU" sz="1900" i="1" dirty="0" smtClean="0"/>
          </a:p>
          <a:p>
            <a:pPr algn="just"/>
            <a:r>
              <a:rPr lang="ru-RU" sz="1900" i="1" dirty="0"/>
              <a:t>	</a:t>
            </a:r>
            <a:r>
              <a:rPr lang="ru-RU" sz="1900" i="1" dirty="0" smtClean="0"/>
              <a:t> Однажды </a:t>
            </a:r>
            <a:r>
              <a:rPr lang="ru-RU" sz="1900" i="1" dirty="0"/>
              <a:t>ученик  разместил непристойный смайлик под постом педагога в общем чате группы. Педагог потребовал удалить, ученик не отреагировал. Тогда педагог написал: «Я рада, что ты больше не будешь посещать мои занятия». Родители написали жалобу директору и  заявление в прокуратуру, обвинив  педагога в непрофессионализме, психологическом давлении и потребовали наказания</a:t>
            </a:r>
            <a:r>
              <a:rPr lang="ru-RU" sz="1900" i="1" dirty="0" smtClean="0"/>
              <a:t>.</a:t>
            </a:r>
          </a:p>
          <a:p>
            <a:pPr algn="just"/>
            <a:r>
              <a:rPr lang="ru-RU" sz="1900" i="1" dirty="0"/>
              <a:t>	</a:t>
            </a:r>
            <a:r>
              <a:rPr lang="ru-RU" sz="1900" i="1" dirty="0" smtClean="0"/>
              <a:t> </a:t>
            </a:r>
            <a:r>
              <a:rPr lang="ru-RU" sz="1900" i="1" dirty="0"/>
              <a:t>Предварительно родители сделали </a:t>
            </a:r>
            <a:r>
              <a:rPr lang="ru-RU" sz="1900" i="1" dirty="0" err="1"/>
              <a:t>скрин</a:t>
            </a:r>
            <a:r>
              <a:rPr lang="ru-RU" sz="1900" i="1" dirty="0"/>
              <a:t> ответа педагога и направили в прокуратуру как доказательство непрофессионального поведения.  </a:t>
            </a:r>
            <a:endParaRPr lang="ru-RU" sz="1900" i="1" dirty="0" smtClean="0"/>
          </a:p>
          <a:p>
            <a:endParaRPr lang="ru-RU" sz="1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6016" y="3429000"/>
            <a:ext cx="3384376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/>
              <a:t>3</a:t>
            </a:r>
            <a:r>
              <a:rPr lang="ru-RU" sz="2800" b="1" i="1" dirty="0"/>
              <a:t>. Как </a:t>
            </a:r>
            <a:r>
              <a:rPr lang="ru-RU" sz="2800" b="1" i="1" dirty="0" smtClean="0"/>
              <a:t>следовало поступить?</a:t>
            </a:r>
            <a:endParaRPr lang="ru-RU" sz="2800" b="1" i="1" dirty="0"/>
          </a:p>
        </p:txBody>
      </p:sp>
      <p:pic>
        <p:nvPicPr>
          <p:cNvPr id="8194" name="Picture 2" descr="Давайте подумаем- Специальный выпуск (1 кнопка, 20.01.2019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2997470" cy="299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Более 214 800 работ на тему «знак вопроса»: стоковые фото, картинки и  изображения royalty-free - i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" t="11757" r="4426" b="15448"/>
          <a:stretch/>
        </p:blipFill>
        <p:spPr bwMode="auto">
          <a:xfrm>
            <a:off x="2077312" y="4162537"/>
            <a:ext cx="2626862" cy="169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3928" y="980728"/>
            <a:ext cx="3600400" cy="95410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i="1" dirty="0"/>
              <a:t>Какие ошибки </a:t>
            </a:r>
          </a:p>
          <a:p>
            <a:r>
              <a:rPr lang="ru-RU" sz="2800" b="1" i="1" dirty="0"/>
              <a:t>допустил педагог</a:t>
            </a:r>
            <a:r>
              <a:rPr lang="ru-RU" sz="2800" b="1" i="1" dirty="0" smtClean="0"/>
              <a:t>?</a:t>
            </a:r>
            <a:endParaRPr lang="ru-RU" sz="28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283968" y="2204864"/>
            <a:ext cx="3528392" cy="95410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/>
              <a:t>2. Что он сделал правильно?</a:t>
            </a:r>
          </a:p>
        </p:txBody>
      </p:sp>
    </p:spTree>
    <p:extLst>
      <p:ext uri="{BB962C8B-B14F-4D97-AF65-F5344CB8AC3E}">
        <p14:creationId xmlns:p14="http://schemas.microsoft.com/office/powerpoint/2010/main" val="10155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692696"/>
            <a:ext cx="82089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Ошибки педагога:</a:t>
            </a:r>
            <a:endParaRPr lang="ru-RU" sz="2000" dirty="0"/>
          </a:p>
          <a:p>
            <a:pPr algn="just"/>
            <a:r>
              <a:rPr lang="ru-RU" sz="2000" dirty="0"/>
              <a:t>· Написал эмоциональную фразу в чате, где она стала уликой. </a:t>
            </a:r>
          </a:p>
          <a:p>
            <a:pPr algn="just"/>
            <a:r>
              <a:rPr lang="ru-RU" sz="2000" dirty="0"/>
              <a:t>· Не обратился к родителям ученика, не желая беспокоить их.</a:t>
            </a:r>
          </a:p>
          <a:p>
            <a:pPr algn="just"/>
            <a:r>
              <a:rPr lang="ru-RU" sz="2000" dirty="0"/>
              <a:t>·Вместо фиксации нарушений и подключения администрации  позволил ситуации </a:t>
            </a:r>
            <a:r>
              <a:rPr lang="ru-RU" sz="2000" dirty="0" smtClean="0"/>
              <a:t>накапливаться.</a:t>
            </a:r>
          </a:p>
          <a:p>
            <a:pPr algn="just"/>
            <a:r>
              <a:rPr lang="ru-RU" sz="2000" b="1" dirty="0"/>
              <a:t>Правильные действия:</a:t>
            </a:r>
            <a:endParaRPr lang="ru-RU" sz="2000" dirty="0"/>
          </a:p>
          <a:p>
            <a:pPr algn="just"/>
            <a:r>
              <a:rPr lang="ru-RU" sz="2000" dirty="0"/>
              <a:t>· Сделал замечание по поводу смайлика.</a:t>
            </a:r>
          </a:p>
          <a:p>
            <a:pPr algn="just"/>
            <a:r>
              <a:rPr lang="ru-RU" sz="2000" dirty="0"/>
              <a:t>· В целом пытался поддерживать дисциплину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b="1" dirty="0"/>
              <a:t>Как надо было:</a:t>
            </a:r>
            <a:endParaRPr lang="ru-RU" sz="2000" dirty="0"/>
          </a:p>
          <a:p>
            <a:pPr algn="just"/>
            <a:r>
              <a:rPr lang="ru-RU" sz="2000" dirty="0"/>
              <a:t>· Необходимо было </a:t>
            </a:r>
            <a:r>
              <a:rPr lang="ru-RU" sz="2000" dirty="0" smtClean="0"/>
              <a:t>поговорить с </a:t>
            </a:r>
            <a:r>
              <a:rPr lang="ru-RU" sz="2000" dirty="0"/>
              <a:t>ребёнком</a:t>
            </a:r>
            <a:r>
              <a:rPr lang="ru-RU" sz="2000" b="1" dirty="0"/>
              <a:t>, </a:t>
            </a:r>
            <a:r>
              <a:rPr lang="ru-RU" sz="2000" dirty="0"/>
              <a:t> объяснить суть </a:t>
            </a:r>
            <a:r>
              <a:rPr lang="ru-RU" sz="2000" dirty="0" smtClean="0"/>
              <a:t>проблемы, остаться </a:t>
            </a:r>
            <a:r>
              <a:rPr lang="ru-RU" sz="2000" dirty="0"/>
              <a:t>непредвзятым.</a:t>
            </a:r>
          </a:p>
          <a:p>
            <a:pPr algn="just"/>
            <a:r>
              <a:rPr lang="ru-RU" sz="2000" dirty="0"/>
              <a:t>· Если это не удаётся, необходимо подключить родителей.</a:t>
            </a:r>
          </a:p>
          <a:p>
            <a:pPr algn="just"/>
            <a:r>
              <a:rPr lang="ru-RU" sz="2000" dirty="0"/>
              <a:t>· Если родитель не идёт на контакт: после 2-3 нарушений — докладная на имя директора с просьбой пригласить родителя через администрацию.</a:t>
            </a:r>
          </a:p>
          <a:p>
            <a:pPr algn="just"/>
            <a:r>
              <a:rPr lang="ru-RU" sz="2000" dirty="0"/>
              <a:t>· В чате ограничиться требованием удалить смайлик без личных оценок.</a:t>
            </a:r>
          </a:p>
          <a:p>
            <a:pPr algn="just"/>
            <a:r>
              <a:rPr lang="ru-RU" sz="2000" dirty="0"/>
              <a:t>· Если родитель не реагирует — подключить психолога или комиссию по спорам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408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305" y="2011642"/>
            <a:ext cx="765611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sz="2000" dirty="0" smtClean="0"/>
              <a:t>Ученик </a:t>
            </a:r>
            <a:r>
              <a:rPr lang="ru-RU" sz="2000" dirty="0"/>
              <a:t>игнорирует замечания более 2-3 раз за занятие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 smtClean="0"/>
              <a:t>         Родитель </a:t>
            </a:r>
            <a:r>
              <a:rPr lang="ru-RU" sz="2000" dirty="0"/>
              <a:t>в переписке переходит на оскорбления или </a:t>
            </a:r>
            <a:endParaRPr lang="ru-RU" sz="2000" dirty="0" smtClean="0"/>
          </a:p>
          <a:p>
            <a:r>
              <a:rPr lang="ru-RU" sz="2000" dirty="0"/>
              <a:t> </a:t>
            </a:r>
            <a:r>
              <a:rPr lang="ru-RU" sz="2000" dirty="0" smtClean="0"/>
              <a:t>         шантаж.</a:t>
            </a:r>
          </a:p>
          <a:p>
            <a:endParaRPr lang="ru-RU" sz="2000" dirty="0"/>
          </a:p>
          <a:p>
            <a:r>
              <a:rPr lang="ru-RU" sz="2000" dirty="0"/>
              <a:t> </a:t>
            </a:r>
            <a:r>
              <a:rPr lang="ru-RU" sz="2000" dirty="0" smtClean="0"/>
              <a:t>        Вы </a:t>
            </a:r>
            <a:r>
              <a:rPr lang="ru-RU" sz="2000" dirty="0"/>
              <a:t>чувствуете, что теряете контроль над </a:t>
            </a:r>
            <a:r>
              <a:rPr lang="ru-RU" sz="2000" dirty="0" smtClean="0"/>
              <a:t>собой (гнев,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обида</a:t>
            </a:r>
            <a:r>
              <a:rPr lang="ru-RU" sz="2000" dirty="0"/>
              <a:t>, </a:t>
            </a:r>
            <a:r>
              <a:rPr lang="ru-RU" sz="2000" dirty="0" smtClean="0"/>
              <a:t>желание наказать).</a:t>
            </a:r>
            <a:endParaRPr lang="ru-RU" sz="2000" dirty="0"/>
          </a:p>
          <a:p>
            <a:r>
              <a:rPr lang="ru-RU" sz="2000" dirty="0"/>
              <a:t> </a:t>
            </a:r>
            <a:r>
              <a:rPr lang="ru-RU" sz="2000" dirty="0" smtClean="0"/>
              <a:t>              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Ученик </a:t>
            </a:r>
            <a:r>
              <a:rPr lang="ru-RU" sz="2000" dirty="0"/>
              <a:t>публично унижает вас или других детей.</a:t>
            </a:r>
          </a:p>
          <a:p>
            <a:endParaRPr lang="ru-RU" dirty="0" smtClean="0"/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!</a:t>
            </a:r>
            <a:r>
              <a:rPr lang="ru-RU" sz="2400" b="1" dirty="0" smtClean="0">
                <a:solidFill>
                  <a:srgbClr val="FF0000"/>
                </a:solidFill>
              </a:rPr>
              <a:t>Обращение </a:t>
            </a:r>
            <a:r>
              <a:rPr lang="ru-RU" sz="2400" b="1" dirty="0">
                <a:solidFill>
                  <a:srgbClr val="FF0000"/>
                </a:solidFill>
              </a:rPr>
              <a:t>к завучу или директору — не слабость</a:t>
            </a:r>
            <a:r>
              <a:rPr lang="ru-RU" sz="2400" b="1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а профессиональная </a:t>
            </a:r>
            <a:r>
              <a:rPr lang="ru-RU" sz="2400" b="1" dirty="0" smtClean="0">
                <a:solidFill>
                  <a:srgbClr val="FF0000"/>
                </a:solidFill>
              </a:rPr>
              <a:t>компетенция</a:t>
            </a:r>
            <a:r>
              <a:rPr lang="ru-RU" sz="2400" b="1" dirty="0">
                <a:solidFill>
                  <a:srgbClr val="FF000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2050" name="Picture 2" descr="C:\Users\User\Desktop\23748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65" y="2131541"/>
            <a:ext cx="556314" cy="5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23748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45" y="3016702"/>
            <a:ext cx="556314" cy="5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23748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80798"/>
            <a:ext cx="556314" cy="5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23748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53136"/>
            <a:ext cx="556314" cy="5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logo_new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0" r="58727"/>
          <a:stretch/>
        </p:blipFill>
        <p:spPr bwMode="auto">
          <a:xfrm>
            <a:off x="827585" y="836712"/>
            <a:ext cx="1310932" cy="117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38518" y="836712"/>
            <a:ext cx="6105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“КРАСНЫЕ ФЛАГИ” — КОГДА НУЖНО НЕМЕДЛЕННО ПОДКЛЮЧАТЬ АДМИНИСТРАЦИЮ: </a:t>
            </a:r>
          </a:p>
          <a:p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908720"/>
            <a:ext cx="55446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ГРУППОВАЯ  РАБОТА 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«РЕШЕНИЕ КЕЙСОВ»</a:t>
            </a:r>
          </a:p>
          <a:p>
            <a:endParaRPr lang="ru-RU" dirty="0"/>
          </a:p>
        </p:txBody>
      </p:sp>
      <p:pic>
        <p:nvPicPr>
          <p:cNvPr id="3074" name="Picture 2" descr="C:\Users\User\Desktop\images (1).jf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" t="5860" r="4127" b="12528"/>
          <a:stretch/>
        </p:blipFill>
        <p:spPr bwMode="auto">
          <a:xfrm>
            <a:off x="5796136" y="840536"/>
            <a:ext cx="2620203" cy="247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3927" y="2924944"/>
            <a:ext cx="449241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Задача</a:t>
            </a:r>
            <a:r>
              <a:rPr lang="ru-RU" sz="2800" dirty="0"/>
              <a:t>:  </a:t>
            </a: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изучить ситуацию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выработать </a:t>
            </a:r>
            <a:r>
              <a:rPr lang="ru-RU" sz="2800" dirty="0"/>
              <a:t>пошаговый алгоритм </a:t>
            </a:r>
            <a:r>
              <a:rPr lang="ru-RU" sz="2800" dirty="0" smtClean="0"/>
              <a:t>действий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презентовать его</a:t>
            </a:r>
            <a:endParaRPr lang="ru-RU" sz="2800" dirty="0"/>
          </a:p>
          <a:p>
            <a:r>
              <a:rPr lang="ru-RU" sz="2800" b="1" dirty="0"/>
              <a:t>Время работы</a:t>
            </a:r>
            <a:r>
              <a:rPr lang="ru-RU" sz="2800" dirty="0"/>
              <a:t>: </a:t>
            </a:r>
            <a:endParaRPr lang="ru-RU" sz="2800" dirty="0" smtClean="0"/>
          </a:p>
          <a:p>
            <a:r>
              <a:rPr lang="ru-RU" sz="2800" dirty="0" smtClean="0"/>
              <a:t>10 </a:t>
            </a:r>
            <a:r>
              <a:rPr lang="ru-RU" sz="2800" dirty="0"/>
              <a:t>минут</a:t>
            </a:r>
          </a:p>
          <a:p>
            <a:endParaRPr lang="ru-RU" sz="2800" dirty="0"/>
          </a:p>
        </p:txBody>
      </p:sp>
      <p:pic>
        <p:nvPicPr>
          <p:cNvPr id="7" name="Picture 2" descr="Давайте подумаем- Специальный выпуск (1 кнопка, 20.01.2019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4" y="2924944"/>
            <a:ext cx="3114162" cy="311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5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1318</Words>
  <Application>Microsoft Office PowerPoint</Application>
  <PresentationFormat>Экран (4:3)</PresentationFormat>
  <Paragraphs>159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Impact</vt:lpstr>
      <vt:lpstr>Tahoma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30</cp:revision>
  <dcterms:created xsi:type="dcterms:W3CDTF">2026-05-01T17:01:30Z</dcterms:created>
  <dcterms:modified xsi:type="dcterms:W3CDTF">2026-05-05T11:33:03Z</dcterms:modified>
</cp:coreProperties>
</file>